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Lst>
  <p:sldSz cx="9144000" cy="5143500" type="screen16x9"/>
  <p:notesSz cx="6858000" cy="9144000"/>
  <p:embeddedFontLst>
    <p:embeddedFont>
      <p:font typeface="Open Sans" panose="020B0604020202020204" charset="0"/>
      <p:regular r:id="rId19"/>
      <p:bold r:id="rId20"/>
      <p:italic r:id="rId21"/>
      <p:boldItalic r:id="rId22"/>
    </p:embeddedFont>
    <p:embeddedFont>
      <p:font typeface="Economica"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p:scale>
          <a:sx n="76" d="100"/>
          <a:sy n="76" d="100"/>
        </p:scale>
        <p:origin x="-102" y="-4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077489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6f75c772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6f75c772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921ef68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921ef68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9331492dc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9331492dc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9185149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59185149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91851495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91851495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91851495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591851495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91851495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918514950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9331492dc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9331492dc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9bc807a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59bc807a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9331492dc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9331492dc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9331492dc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9331492dc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9331492dc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9331492dc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9331492dc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9331492dc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9331492dc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9331492dc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9331492dc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9331492dc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4"/>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64" name="Google Shape;64;p14"/>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65" name="Google Shape;65;p14"/>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66" name="Google Shape;66;p14"/>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rtl="0">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rtl="0">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rtl="0">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rtl="0">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rtl="0">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rtl="0">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rtl="0">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rtl="0">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5"/>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70" name="Google Shape;70;p15"/>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71" name="Google Shape;71;p15"/>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72" name="Google Shape;7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
        <p:cNvGrpSpPr/>
        <p:nvPr/>
      </p:nvGrpSpPr>
      <p:grpSpPr>
        <a:xfrm>
          <a:off x="0" y="0"/>
          <a:ext cx="0" cy="0"/>
          <a:chOff x="0" y="0"/>
          <a:chExt cx="0" cy="0"/>
        </a:xfrm>
      </p:grpSpPr>
      <p:sp>
        <p:nvSpPr>
          <p:cNvPr id="74" name="Google Shape;74;p1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76" name="Google Shape;76;p1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7" name="Google Shape;7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80" name="Google Shape;80;p17"/>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1" name="Google Shape;81;p17"/>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2" name="Google Shape;8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85" name="Google Shape;8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8" name="Google Shape;88;p19"/>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9" name="Google Shape;8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0"/>
        <p:cNvGrpSpPr/>
        <p:nvPr/>
      </p:nvGrpSpPr>
      <p:grpSpPr>
        <a:xfrm>
          <a:off x="0" y="0"/>
          <a:ext cx="0" cy="0"/>
          <a:chOff x="0" y="0"/>
          <a:chExt cx="0" cy="0"/>
        </a:xfrm>
      </p:grpSpPr>
      <p:sp>
        <p:nvSpPr>
          <p:cNvPr id="91" name="Google Shape;91;p2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3" name="Google Shape;9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4"/>
        <p:cNvGrpSpPr/>
        <p:nvPr/>
      </p:nvGrpSpPr>
      <p:grpSpPr>
        <a:xfrm>
          <a:off x="0" y="0"/>
          <a:ext cx="0" cy="0"/>
          <a:chOff x="0" y="0"/>
          <a:chExt cx="0" cy="0"/>
        </a:xfrm>
      </p:grpSpPr>
      <p:sp>
        <p:nvSpPr>
          <p:cNvPr id="95" name="Google Shape;95;p21"/>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 name="Google Shape;96;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97" name="Google Shape;97;p21"/>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lstStyle>
            <a:lvl1pPr lvl="0" algn="ctr" rtl="0">
              <a:spcBef>
                <a:spcPts val="0"/>
              </a:spcBef>
              <a:spcAft>
                <a:spcPts val="0"/>
              </a:spcAft>
              <a:buClr>
                <a:schemeClr val="lt2"/>
              </a:buClr>
              <a:buSzPts val="4200"/>
              <a:buNone/>
              <a:defRPr>
                <a:solidFill>
                  <a:schemeClr val="lt2"/>
                </a:solidFill>
              </a:defRPr>
            </a:lvl1pPr>
            <a:lvl2pPr lvl="1" algn="ctr" rtl="0">
              <a:spcBef>
                <a:spcPts val="0"/>
              </a:spcBef>
              <a:spcAft>
                <a:spcPts val="0"/>
              </a:spcAft>
              <a:buClr>
                <a:schemeClr val="lt2"/>
              </a:buClr>
              <a:buSzPts val="4200"/>
              <a:buNone/>
              <a:defRPr>
                <a:solidFill>
                  <a:schemeClr val="lt2"/>
                </a:solidFill>
              </a:defRPr>
            </a:lvl2pPr>
            <a:lvl3pPr lvl="2" algn="ctr" rtl="0">
              <a:spcBef>
                <a:spcPts val="0"/>
              </a:spcBef>
              <a:spcAft>
                <a:spcPts val="0"/>
              </a:spcAft>
              <a:buClr>
                <a:schemeClr val="lt2"/>
              </a:buClr>
              <a:buSzPts val="4200"/>
              <a:buNone/>
              <a:defRPr>
                <a:solidFill>
                  <a:schemeClr val="lt2"/>
                </a:solidFill>
              </a:defRPr>
            </a:lvl3pPr>
            <a:lvl4pPr lvl="3" algn="ctr" rtl="0">
              <a:spcBef>
                <a:spcPts val="0"/>
              </a:spcBef>
              <a:spcAft>
                <a:spcPts val="0"/>
              </a:spcAft>
              <a:buClr>
                <a:schemeClr val="lt2"/>
              </a:buClr>
              <a:buSzPts val="4200"/>
              <a:buNone/>
              <a:defRPr>
                <a:solidFill>
                  <a:schemeClr val="lt2"/>
                </a:solidFill>
              </a:defRPr>
            </a:lvl4pPr>
            <a:lvl5pPr lvl="4" algn="ctr" rtl="0">
              <a:spcBef>
                <a:spcPts val="0"/>
              </a:spcBef>
              <a:spcAft>
                <a:spcPts val="0"/>
              </a:spcAft>
              <a:buClr>
                <a:schemeClr val="lt2"/>
              </a:buClr>
              <a:buSzPts val="4200"/>
              <a:buNone/>
              <a:defRPr>
                <a:solidFill>
                  <a:schemeClr val="lt2"/>
                </a:solidFill>
              </a:defRPr>
            </a:lvl5pPr>
            <a:lvl6pPr lvl="5" algn="ctr" rtl="0">
              <a:spcBef>
                <a:spcPts val="0"/>
              </a:spcBef>
              <a:spcAft>
                <a:spcPts val="0"/>
              </a:spcAft>
              <a:buClr>
                <a:schemeClr val="lt2"/>
              </a:buClr>
              <a:buSzPts val="4200"/>
              <a:buNone/>
              <a:defRPr>
                <a:solidFill>
                  <a:schemeClr val="lt2"/>
                </a:solidFill>
              </a:defRPr>
            </a:lvl6pPr>
            <a:lvl7pPr lvl="6" algn="ctr" rtl="0">
              <a:spcBef>
                <a:spcPts val="0"/>
              </a:spcBef>
              <a:spcAft>
                <a:spcPts val="0"/>
              </a:spcAft>
              <a:buClr>
                <a:schemeClr val="lt2"/>
              </a:buClr>
              <a:buSzPts val="4200"/>
              <a:buNone/>
              <a:defRPr>
                <a:solidFill>
                  <a:schemeClr val="lt2"/>
                </a:solidFill>
              </a:defRPr>
            </a:lvl7pPr>
            <a:lvl8pPr lvl="7" algn="ctr" rtl="0">
              <a:spcBef>
                <a:spcPts val="0"/>
              </a:spcBef>
              <a:spcAft>
                <a:spcPts val="0"/>
              </a:spcAft>
              <a:buClr>
                <a:schemeClr val="lt2"/>
              </a:buClr>
              <a:buSzPts val="4200"/>
              <a:buNone/>
              <a:defRPr>
                <a:solidFill>
                  <a:schemeClr val="lt2"/>
                </a:solidFill>
              </a:defRPr>
            </a:lvl8pPr>
            <a:lvl9pPr lvl="8" algn="ctr" rtl="0">
              <a:spcBef>
                <a:spcPts val="0"/>
              </a:spcBef>
              <a:spcAft>
                <a:spcPts val="0"/>
              </a:spcAft>
              <a:buClr>
                <a:schemeClr val="lt2"/>
              </a:buClr>
              <a:buSzPts val="4200"/>
              <a:buNone/>
              <a:defRPr>
                <a:solidFill>
                  <a:schemeClr val="lt2"/>
                </a:solidFill>
              </a:defRPr>
            </a:lvl9pPr>
          </a:lstStyle>
          <a:p>
            <a:endParaRPr/>
          </a:p>
        </p:txBody>
      </p:sp>
      <p:sp>
        <p:nvSpPr>
          <p:cNvPr id="98" name="Google Shape;98;p21"/>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rtl="0">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rtl="0">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rtl="0">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rtl="0">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rtl="0">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rtl="0">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rtl="0">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rtl="0">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99" name="Google Shape;99;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00" name="Google Shape;10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
        <p:cNvGrpSpPr/>
        <p:nvPr/>
      </p:nvGrpSpPr>
      <p:grpSpPr>
        <a:xfrm>
          <a:off x="0" y="0"/>
          <a:ext cx="0" cy="0"/>
          <a:chOff x="0" y="0"/>
          <a:chExt cx="0" cy="0"/>
        </a:xfrm>
      </p:grpSpPr>
      <p:sp>
        <p:nvSpPr>
          <p:cNvPr id="102" name="Google Shape;102;p22"/>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103" name="Google Shape;10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4"/>
        <p:cNvGrpSpPr/>
        <p:nvPr/>
      </p:nvGrpSpPr>
      <p:grpSpPr>
        <a:xfrm>
          <a:off x="0" y="0"/>
          <a:ext cx="0" cy="0"/>
          <a:chOff x="0" y="0"/>
          <a:chExt cx="0" cy="0"/>
        </a:xfrm>
      </p:grpSpPr>
      <p:sp>
        <p:nvSpPr>
          <p:cNvPr id="105" name="Google Shape;105;p23"/>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3"/>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lstStyle>
            <a:lvl1pPr lvl="0" algn="ctr" rtl="0">
              <a:spcBef>
                <a:spcPts val="0"/>
              </a:spcBef>
              <a:spcAft>
                <a:spcPts val="0"/>
              </a:spcAft>
              <a:buClr>
                <a:schemeClr val="lt2"/>
              </a:buClr>
              <a:buSzPts val="16000"/>
              <a:buNone/>
              <a:defRPr sz="16000">
                <a:solidFill>
                  <a:schemeClr val="lt2"/>
                </a:solidFill>
              </a:defRPr>
            </a:lvl1pPr>
            <a:lvl2pPr lvl="1" algn="ctr" rtl="0">
              <a:spcBef>
                <a:spcPts val="0"/>
              </a:spcBef>
              <a:spcAft>
                <a:spcPts val="0"/>
              </a:spcAft>
              <a:buClr>
                <a:schemeClr val="lt2"/>
              </a:buClr>
              <a:buSzPts val="16000"/>
              <a:buNone/>
              <a:defRPr sz="16000">
                <a:solidFill>
                  <a:schemeClr val="lt2"/>
                </a:solidFill>
              </a:defRPr>
            </a:lvl2pPr>
            <a:lvl3pPr lvl="2" algn="ctr" rtl="0">
              <a:spcBef>
                <a:spcPts val="0"/>
              </a:spcBef>
              <a:spcAft>
                <a:spcPts val="0"/>
              </a:spcAft>
              <a:buClr>
                <a:schemeClr val="lt2"/>
              </a:buClr>
              <a:buSzPts val="16000"/>
              <a:buNone/>
              <a:defRPr sz="16000">
                <a:solidFill>
                  <a:schemeClr val="lt2"/>
                </a:solidFill>
              </a:defRPr>
            </a:lvl3pPr>
            <a:lvl4pPr lvl="3" algn="ctr" rtl="0">
              <a:spcBef>
                <a:spcPts val="0"/>
              </a:spcBef>
              <a:spcAft>
                <a:spcPts val="0"/>
              </a:spcAft>
              <a:buClr>
                <a:schemeClr val="lt2"/>
              </a:buClr>
              <a:buSzPts val="16000"/>
              <a:buNone/>
              <a:defRPr sz="16000">
                <a:solidFill>
                  <a:schemeClr val="lt2"/>
                </a:solidFill>
              </a:defRPr>
            </a:lvl4pPr>
            <a:lvl5pPr lvl="4" algn="ctr" rtl="0">
              <a:spcBef>
                <a:spcPts val="0"/>
              </a:spcBef>
              <a:spcAft>
                <a:spcPts val="0"/>
              </a:spcAft>
              <a:buClr>
                <a:schemeClr val="lt2"/>
              </a:buClr>
              <a:buSzPts val="16000"/>
              <a:buNone/>
              <a:defRPr sz="16000">
                <a:solidFill>
                  <a:schemeClr val="lt2"/>
                </a:solidFill>
              </a:defRPr>
            </a:lvl5pPr>
            <a:lvl6pPr lvl="5" algn="ctr" rtl="0">
              <a:spcBef>
                <a:spcPts val="0"/>
              </a:spcBef>
              <a:spcAft>
                <a:spcPts val="0"/>
              </a:spcAft>
              <a:buClr>
                <a:schemeClr val="lt2"/>
              </a:buClr>
              <a:buSzPts val="16000"/>
              <a:buNone/>
              <a:defRPr sz="16000">
                <a:solidFill>
                  <a:schemeClr val="lt2"/>
                </a:solidFill>
              </a:defRPr>
            </a:lvl6pPr>
            <a:lvl7pPr lvl="6" algn="ctr" rtl="0">
              <a:spcBef>
                <a:spcPts val="0"/>
              </a:spcBef>
              <a:spcAft>
                <a:spcPts val="0"/>
              </a:spcAft>
              <a:buClr>
                <a:schemeClr val="lt2"/>
              </a:buClr>
              <a:buSzPts val="16000"/>
              <a:buNone/>
              <a:defRPr sz="16000">
                <a:solidFill>
                  <a:schemeClr val="lt2"/>
                </a:solidFill>
              </a:defRPr>
            </a:lvl7pPr>
            <a:lvl8pPr lvl="7" algn="ctr" rtl="0">
              <a:spcBef>
                <a:spcPts val="0"/>
              </a:spcBef>
              <a:spcAft>
                <a:spcPts val="0"/>
              </a:spcAft>
              <a:buClr>
                <a:schemeClr val="lt2"/>
              </a:buClr>
              <a:buSzPts val="16000"/>
              <a:buNone/>
              <a:defRPr sz="16000">
                <a:solidFill>
                  <a:schemeClr val="lt2"/>
                </a:solidFill>
              </a:defRPr>
            </a:lvl8pPr>
            <a:lvl9pPr lvl="8" algn="ctr" rtl="0">
              <a:spcBef>
                <a:spcPts val="0"/>
              </a:spcBef>
              <a:spcAft>
                <a:spcPts val="0"/>
              </a:spcAft>
              <a:buClr>
                <a:schemeClr val="lt2"/>
              </a:buClr>
              <a:buSzPts val="16000"/>
              <a:buNone/>
              <a:defRPr sz="16000">
                <a:solidFill>
                  <a:schemeClr val="lt2"/>
                </a:solidFill>
              </a:defRPr>
            </a:lvl9pPr>
          </a:lstStyle>
          <a:p>
            <a:r>
              <a:t>xx%</a:t>
            </a:r>
          </a:p>
        </p:txBody>
      </p:sp>
      <p:sp>
        <p:nvSpPr>
          <p:cNvPr id="107" name="Google Shape;107;p23"/>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8" name="Google Shape;10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60" name="Google Shape;60;p13"/>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61" name="Google Shape;6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Economica"/>
                <a:ea typeface="Economica"/>
                <a:cs typeface="Economica"/>
                <a:sym typeface="Economica"/>
              </a:defRPr>
            </a:lvl1pPr>
            <a:lvl2pPr lvl="1" algn="r" rtl="0">
              <a:buNone/>
              <a:defRPr sz="1000">
                <a:solidFill>
                  <a:schemeClr val="dk1"/>
                </a:solidFill>
                <a:latin typeface="Economica"/>
                <a:ea typeface="Economica"/>
                <a:cs typeface="Economica"/>
                <a:sym typeface="Economica"/>
              </a:defRPr>
            </a:lvl2pPr>
            <a:lvl3pPr lvl="2" algn="r" rtl="0">
              <a:buNone/>
              <a:defRPr sz="1000">
                <a:solidFill>
                  <a:schemeClr val="dk1"/>
                </a:solidFill>
                <a:latin typeface="Economica"/>
                <a:ea typeface="Economica"/>
                <a:cs typeface="Economica"/>
                <a:sym typeface="Economica"/>
              </a:defRPr>
            </a:lvl3pPr>
            <a:lvl4pPr lvl="3" algn="r" rtl="0">
              <a:buNone/>
              <a:defRPr sz="1000">
                <a:solidFill>
                  <a:schemeClr val="dk1"/>
                </a:solidFill>
                <a:latin typeface="Economica"/>
                <a:ea typeface="Economica"/>
                <a:cs typeface="Economica"/>
                <a:sym typeface="Economica"/>
              </a:defRPr>
            </a:lvl4pPr>
            <a:lvl5pPr lvl="4" algn="r" rtl="0">
              <a:buNone/>
              <a:defRPr sz="1000">
                <a:solidFill>
                  <a:schemeClr val="dk1"/>
                </a:solidFill>
                <a:latin typeface="Economica"/>
                <a:ea typeface="Economica"/>
                <a:cs typeface="Economica"/>
                <a:sym typeface="Economica"/>
              </a:defRPr>
            </a:lvl5pPr>
            <a:lvl6pPr lvl="5" algn="r" rtl="0">
              <a:buNone/>
              <a:defRPr sz="1000">
                <a:solidFill>
                  <a:schemeClr val="dk1"/>
                </a:solidFill>
                <a:latin typeface="Economica"/>
                <a:ea typeface="Economica"/>
                <a:cs typeface="Economica"/>
                <a:sym typeface="Economica"/>
              </a:defRPr>
            </a:lvl6pPr>
            <a:lvl7pPr lvl="6" algn="r" rtl="0">
              <a:buNone/>
              <a:defRPr sz="1000">
                <a:solidFill>
                  <a:schemeClr val="dk1"/>
                </a:solidFill>
                <a:latin typeface="Economica"/>
                <a:ea typeface="Economica"/>
                <a:cs typeface="Economica"/>
                <a:sym typeface="Economica"/>
              </a:defRPr>
            </a:lvl7pPr>
            <a:lvl8pPr lvl="7" algn="r" rtl="0">
              <a:buNone/>
              <a:defRPr sz="1000">
                <a:solidFill>
                  <a:schemeClr val="dk1"/>
                </a:solidFill>
                <a:latin typeface="Economica"/>
                <a:ea typeface="Economica"/>
                <a:cs typeface="Economica"/>
                <a:sym typeface="Economica"/>
              </a:defRPr>
            </a:lvl8pPr>
            <a:lvl9pPr lvl="8" algn="r" rtl="0">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5"/>
          <p:cNvSpPr txBox="1">
            <a:spLocks noGrp="1"/>
          </p:cNvSpPr>
          <p:nvPr>
            <p:ph type="ctrTitle"/>
          </p:nvPr>
        </p:nvSpPr>
        <p:spPr>
          <a:xfrm>
            <a:off x="1643800" y="289200"/>
            <a:ext cx="6494400" cy="126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Alexander von Humboldt </a:t>
            </a:r>
            <a:endParaRPr/>
          </a:p>
        </p:txBody>
      </p:sp>
      <p:pic>
        <p:nvPicPr>
          <p:cNvPr id="116" name="Google Shape;116;p25"/>
          <p:cNvPicPr preferRelativeResize="0"/>
          <p:nvPr/>
        </p:nvPicPr>
        <p:blipFill>
          <a:blip r:embed="rId3">
            <a:alphaModFix/>
          </a:blip>
          <a:stretch>
            <a:fillRect/>
          </a:stretch>
        </p:blipFill>
        <p:spPr>
          <a:xfrm>
            <a:off x="2386063" y="1476300"/>
            <a:ext cx="5009872" cy="3591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4"/>
          <p:cNvSpPr txBox="1">
            <a:spLocks noGrp="1"/>
          </p:cNvSpPr>
          <p:nvPr>
            <p:ph type="title"/>
          </p:nvPr>
        </p:nvSpPr>
        <p:spPr>
          <a:xfrm>
            <a:off x="235500" y="2397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Key Biogeography Concepts</a:t>
            </a:r>
            <a:endParaRPr/>
          </a:p>
        </p:txBody>
      </p:sp>
      <p:sp>
        <p:nvSpPr>
          <p:cNvPr id="178" name="Google Shape;178;p34"/>
          <p:cNvSpPr txBox="1">
            <a:spLocks noGrp="1"/>
          </p:cNvSpPr>
          <p:nvPr>
            <p:ph type="body" idx="1"/>
          </p:nvPr>
        </p:nvSpPr>
        <p:spPr>
          <a:xfrm>
            <a:off x="155875" y="1372125"/>
            <a:ext cx="3444000" cy="263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u="sng" dirty="0">
                <a:solidFill>
                  <a:srgbClr val="222222"/>
                </a:solidFill>
                <a:highlight>
                  <a:srgbClr val="FFFFFF"/>
                </a:highlight>
              </a:rPr>
              <a:t>Community</a:t>
            </a:r>
            <a:r>
              <a:rPr lang="en" sz="1400" dirty="0"/>
              <a:t>: species (plants and animals) that live together in the same place.</a:t>
            </a:r>
            <a:endParaRPr sz="1400" dirty="0"/>
          </a:p>
          <a:p>
            <a:pPr marL="0" lvl="0" indent="0" algn="l" rtl="0">
              <a:spcBef>
                <a:spcPts val="1600"/>
              </a:spcBef>
              <a:spcAft>
                <a:spcPts val="0"/>
              </a:spcAft>
              <a:buNone/>
            </a:pPr>
            <a:r>
              <a:rPr lang="en" sz="1400" u="sng" dirty="0"/>
              <a:t>Biome</a:t>
            </a:r>
            <a:r>
              <a:rPr lang="en" sz="1400" dirty="0"/>
              <a:t>: major communities of organisms that occur together at the landscape scale .</a:t>
            </a:r>
            <a:endParaRPr sz="1400" dirty="0"/>
          </a:p>
          <a:p>
            <a:pPr marL="0" lvl="0" indent="0" algn="l" rtl="0">
              <a:lnSpc>
                <a:spcPct val="100000"/>
              </a:lnSpc>
              <a:spcBef>
                <a:spcPts val="1600"/>
              </a:spcBef>
              <a:spcAft>
                <a:spcPts val="0"/>
              </a:spcAft>
              <a:buNone/>
            </a:pPr>
            <a:r>
              <a:rPr lang="en" sz="1400" u="sng" dirty="0"/>
              <a:t>Ecosystem</a:t>
            </a:r>
            <a:r>
              <a:rPr lang="en" sz="1400" dirty="0"/>
              <a:t>: co-occurring species, the physical environment, and all biotic and abiotic interactions.</a:t>
            </a:r>
            <a:endParaRPr sz="1400" dirty="0"/>
          </a:p>
          <a:p>
            <a:pPr marL="0" lvl="0" indent="0" algn="l" rtl="0">
              <a:lnSpc>
                <a:spcPct val="100000"/>
              </a:lnSpc>
              <a:spcBef>
                <a:spcPts val="1600"/>
              </a:spcBef>
              <a:spcAft>
                <a:spcPts val="1600"/>
              </a:spcAft>
              <a:buNone/>
            </a:pPr>
            <a:endParaRPr sz="1400" dirty="0"/>
          </a:p>
        </p:txBody>
      </p:sp>
      <p:pic>
        <p:nvPicPr>
          <p:cNvPr id="179" name="Google Shape;179;p34"/>
          <p:cNvPicPr preferRelativeResize="0"/>
          <p:nvPr/>
        </p:nvPicPr>
        <p:blipFill>
          <a:blip r:embed="rId3">
            <a:alphaModFix/>
          </a:blip>
          <a:stretch>
            <a:fillRect/>
          </a:stretch>
        </p:blipFill>
        <p:spPr>
          <a:xfrm>
            <a:off x="3804925" y="1147225"/>
            <a:ext cx="4722570" cy="3691476"/>
          </a:xfrm>
          <a:prstGeom prst="rect">
            <a:avLst/>
          </a:prstGeom>
          <a:noFill/>
          <a:ln>
            <a:noFill/>
          </a:ln>
        </p:spPr>
      </p:pic>
      <p:sp>
        <p:nvSpPr>
          <p:cNvPr id="180" name="Google Shape;180;p34"/>
          <p:cNvSpPr txBox="1"/>
          <p:nvPr/>
        </p:nvSpPr>
        <p:spPr>
          <a:xfrm>
            <a:off x="332250" y="4002900"/>
            <a:ext cx="3465000" cy="5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Open Sans"/>
                <a:ea typeface="Open Sans"/>
                <a:cs typeface="Open Sans"/>
                <a:sym typeface="Open Sans"/>
              </a:rPr>
              <a:t>-</a:t>
            </a:r>
            <a:r>
              <a:rPr lang="en" u="sng" dirty="0">
                <a:solidFill>
                  <a:schemeClr val="dk1"/>
                </a:solidFill>
                <a:latin typeface="Open Sans"/>
                <a:ea typeface="Open Sans"/>
                <a:cs typeface="Open Sans"/>
                <a:sym typeface="Open Sans"/>
              </a:rPr>
              <a:t>Abiotic</a:t>
            </a:r>
            <a:r>
              <a:rPr lang="en" dirty="0">
                <a:solidFill>
                  <a:schemeClr val="dk1"/>
                </a:solidFill>
                <a:latin typeface="Open Sans"/>
                <a:ea typeface="Open Sans"/>
                <a:cs typeface="Open Sans"/>
                <a:sym typeface="Open Sans"/>
              </a:rPr>
              <a:t>: non-living parts of the environment.</a:t>
            </a:r>
            <a:endParaRPr dirty="0">
              <a:solidFill>
                <a:schemeClr val="dk1"/>
              </a:solidFill>
              <a:latin typeface="Open Sans"/>
              <a:ea typeface="Open Sans"/>
              <a:cs typeface="Open Sans"/>
              <a:sym typeface="Open Sans"/>
            </a:endParaRPr>
          </a:p>
          <a:p>
            <a:pPr marL="0" lvl="0" indent="0" algn="l" rtl="0">
              <a:spcBef>
                <a:spcPts val="1600"/>
              </a:spcBef>
              <a:spcAft>
                <a:spcPts val="1600"/>
              </a:spcAft>
              <a:buClr>
                <a:schemeClr val="dk1"/>
              </a:buClr>
              <a:buSzPts val="1100"/>
              <a:buFont typeface="Arial"/>
              <a:buNone/>
            </a:pPr>
            <a:endParaRPr dirty="0">
              <a:latin typeface="Open Sans"/>
              <a:ea typeface="Open Sans"/>
              <a:cs typeface="Open Sans"/>
              <a:sym typeface="Open Sans"/>
            </a:endParaRPr>
          </a:p>
        </p:txBody>
      </p:sp>
      <p:sp>
        <p:nvSpPr>
          <p:cNvPr id="181" name="Google Shape;181;p34"/>
          <p:cNvSpPr txBox="1"/>
          <p:nvPr/>
        </p:nvSpPr>
        <p:spPr>
          <a:xfrm>
            <a:off x="319450" y="4518450"/>
            <a:ext cx="3444000" cy="3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Open Sans"/>
                <a:ea typeface="Open Sans"/>
                <a:cs typeface="Open Sans"/>
                <a:sym typeface="Open Sans"/>
              </a:rPr>
              <a:t>-</a:t>
            </a:r>
            <a:r>
              <a:rPr lang="en" u="sng" dirty="0">
                <a:solidFill>
                  <a:schemeClr val="dk1"/>
                </a:solidFill>
                <a:latin typeface="Open Sans"/>
                <a:ea typeface="Open Sans"/>
                <a:cs typeface="Open Sans"/>
                <a:sym typeface="Open Sans"/>
              </a:rPr>
              <a:t>Biotic</a:t>
            </a:r>
            <a:r>
              <a:rPr lang="en" dirty="0">
                <a:solidFill>
                  <a:schemeClr val="dk1"/>
                </a:solidFill>
                <a:latin typeface="Open Sans"/>
                <a:ea typeface="Open Sans"/>
                <a:cs typeface="Open Sans"/>
                <a:sym typeface="Open Sans"/>
              </a:rPr>
              <a:t>: living parts of the environment.</a:t>
            </a:r>
            <a:endParaRPr dirty="0">
              <a:solidFill>
                <a:schemeClr val="dk1"/>
              </a:solidFill>
              <a:latin typeface="Open Sans"/>
              <a:ea typeface="Open Sans"/>
              <a:cs typeface="Open Sans"/>
              <a:sym typeface="Open Sans"/>
            </a:endParaRPr>
          </a:p>
          <a:p>
            <a:pPr marL="0" lvl="0" indent="0" algn="l" rtl="0">
              <a:spcBef>
                <a:spcPts val="1600"/>
              </a:spcBef>
              <a:spcAft>
                <a:spcPts val="0"/>
              </a:spcAft>
              <a:buNone/>
            </a:pPr>
            <a:endParaRPr dirty="0">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5"/>
          <p:cNvSpPr txBox="1">
            <a:spLocks noGrp="1"/>
          </p:cNvSpPr>
          <p:nvPr>
            <p:ph type="title"/>
          </p:nvPr>
        </p:nvSpPr>
        <p:spPr>
          <a:xfrm>
            <a:off x="304800" y="228600"/>
            <a:ext cx="3836700" cy="84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Biogeography Graphs</a:t>
            </a:r>
            <a:endParaRPr/>
          </a:p>
        </p:txBody>
      </p:sp>
      <p:sp>
        <p:nvSpPr>
          <p:cNvPr id="187" name="Google Shape;187;p35"/>
          <p:cNvSpPr txBox="1"/>
          <p:nvPr/>
        </p:nvSpPr>
        <p:spPr>
          <a:xfrm>
            <a:off x="83925" y="1307650"/>
            <a:ext cx="2250600" cy="3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Major terrestrial biomes </a:t>
            </a:r>
            <a:endParaRPr>
              <a:latin typeface="Open Sans"/>
              <a:ea typeface="Open Sans"/>
              <a:cs typeface="Open Sans"/>
              <a:sym typeface="Open Sans"/>
            </a:endParaRPr>
          </a:p>
        </p:txBody>
      </p:sp>
      <p:sp>
        <p:nvSpPr>
          <p:cNvPr id="188" name="Google Shape;188;p35"/>
          <p:cNvSpPr txBox="1"/>
          <p:nvPr/>
        </p:nvSpPr>
        <p:spPr>
          <a:xfrm>
            <a:off x="7895225" y="756150"/>
            <a:ext cx="1214100" cy="2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Climograph</a:t>
            </a:r>
            <a:endParaRPr>
              <a:latin typeface="Open Sans"/>
              <a:ea typeface="Open Sans"/>
              <a:cs typeface="Open Sans"/>
              <a:sym typeface="Open Sans"/>
            </a:endParaRPr>
          </a:p>
        </p:txBody>
      </p:sp>
      <p:pic>
        <p:nvPicPr>
          <p:cNvPr id="189" name="Google Shape;189;p35"/>
          <p:cNvPicPr preferRelativeResize="0"/>
          <p:nvPr/>
        </p:nvPicPr>
        <p:blipFill>
          <a:blip r:embed="rId3">
            <a:alphaModFix/>
          </a:blip>
          <a:stretch>
            <a:fillRect/>
          </a:stretch>
        </p:blipFill>
        <p:spPr>
          <a:xfrm>
            <a:off x="152400" y="1731550"/>
            <a:ext cx="4790324" cy="2151325"/>
          </a:xfrm>
          <a:prstGeom prst="rect">
            <a:avLst/>
          </a:prstGeom>
          <a:noFill/>
          <a:ln>
            <a:noFill/>
          </a:ln>
        </p:spPr>
      </p:pic>
      <p:pic>
        <p:nvPicPr>
          <p:cNvPr id="190" name="Google Shape;190;p35"/>
          <p:cNvPicPr preferRelativeResize="0"/>
          <p:nvPr/>
        </p:nvPicPr>
        <p:blipFill>
          <a:blip r:embed="rId4">
            <a:alphaModFix/>
          </a:blip>
          <a:stretch>
            <a:fillRect/>
          </a:stretch>
        </p:blipFill>
        <p:spPr>
          <a:xfrm>
            <a:off x="5234650" y="1103850"/>
            <a:ext cx="3752350" cy="3591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Humphreys Peak Activity</a:t>
            </a:r>
            <a:endParaRPr/>
          </a:p>
        </p:txBody>
      </p:sp>
      <p:sp>
        <p:nvSpPr>
          <p:cNvPr id="202" name="Google Shape;202;p37"/>
          <p:cNvSpPr txBox="1">
            <a:spLocks noGrp="1"/>
          </p:cNvSpPr>
          <p:nvPr>
            <p:ph type="body" idx="1"/>
          </p:nvPr>
        </p:nvSpPr>
        <p:spPr>
          <a:xfrm>
            <a:off x="6066700" y="1110200"/>
            <a:ext cx="2943600" cy="3447300"/>
          </a:xfrm>
          <a:prstGeom prst="rect">
            <a:avLst/>
          </a:prstGeom>
        </p:spPr>
        <p:txBody>
          <a:bodyPr spcFirstLastPara="1" wrap="square" lIns="91425" tIns="91425" rIns="91425" bIns="91425" anchor="t" anchorCtr="0">
            <a:noAutofit/>
          </a:bodyPr>
          <a:lstStyle/>
          <a:p>
            <a:pPr marL="0" lvl="0" indent="0" algn="l" rtl="0">
              <a:lnSpc>
                <a:spcPct val="100000"/>
              </a:lnSpc>
              <a:spcBef>
                <a:spcPts val="2100"/>
              </a:spcBef>
              <a:spcAft>
                <a:spcPts val="0"/>
              </a:spcAft>
              <a:buNone/>
            </a:pPr>
            <a:r>
              <a:rPr lang="en" dirty="0">
                <a:solidFill>
                  <a:srgbClr val="2F2E2C"/>
                </a:solidFill>
              </a:rPr>
              <a:t>“Humboldt showed eleven zones of plants, along with details of how they were linked to changes in altitude, temperature and so on. All this information could then be linked to the other major mountains across the world.” (Wulf) </a:t>
            </a:r>
            <a:endParaRPr dirty="0">
              <a:solidFill>
                <a:srgbClr val="000000"/>
              </a:solidFill>
            </a:endParaRPr>
          </a:p>
          <a:p>
            <a:pPr marL="0" lvl="0" indent="0" algn="l" rtl="0">
              <a:spcBef>
                <a:spcPts val="21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203" name="Google Shape;203;p37"/>
          <p:cNvPicPr preferRelativeResize="0"/>
          <p:nvPr/>
        </p:nvPicPr>
        <p:blipFill>
          <a:blip r:embed="rId3">
            <a:alphaModFix/>
          </a:blip>
          <a:stretch>
            <a:fillRect/>
          </a:stretch>
        </p:blipFill>
        <p:spPr>
          <a:xfrm>
            <a:off x="152400" y="1299625"/>
            <a:ext cx="5761902" cy="31647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Humphreys Peak Activity</a:t>
            </a:r>
            <a:endParaRPr/>
          </a:p>
        </p:txBody>
      </p:sp>
      <p:sp>
        <p:nvSpPr>
          <p:cNvPr id="209" name="Google Shape;209;p38"/>
          <p:cNvSpPr txBox="1">
            <a:spLocks noGrp="1"/>
          </p:cNvSpPr>
          <p:nvPr>
            <p:ph type="body" idx="1"/>
          </p:nvPr>
        </p:nvSpPr>
        <p:spPr>
          <a:xfrm>
            <a:off x="295625" y="1415000"/>
            <a:ext cx="3061500" cy="344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Now it’s your turn! </a:t>
            </a:r>
            <a:endParaRPr dirty="0"/>
          </a:p>
          <a:p>
            <a:pPr marL="0" lvl="0" indent="0" algn="l" rtl="0">
              <a:spcBef>
                <a:spcPts val="1600"/>
              </a:spcBef>
              <a:spcAft>
                <a:spcPts val="0"/>
              </a:spcAft>
              <a:buNone/>
            </a:pPr>
            <a:r>
              <a:rPr lang="en" dirty="0"/>
              <a:t>The year is 2099. Based on the observations made on Mount Chimborazo, predict where the plants on Humphreys Peak in Northern Arizona will be located in 80 years from today.</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210" name="Google Shape;210;p38"/>
          <p:cNvPicPr preferRelativeResize="0"/>
          <p:nvPr/>
        </p:nvPicPr>
        <p:blipFill>
          <a:blip r:embed="rId3">
            <a:alphaModFix/>
          </a:blip>
          <a:stretch>
            <a:fillRect/>
          </a:stretch>
        </p:blipFill>
        <p:spPr>
          <a:xfrm>
            <a:off x="3509525" y="1375825"/>
            <a:ext cx="5482076" cy="31864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9"/>
          <p:cNvSpPr txBox="1">
            <a:spLocks noGrp="1"/>
          </p:cNvSpPr>
          <p:nvPr>
            <p:ph type="title"/>
          </p:nvPr>
        </p:nvSpPr>
        <p:spPr>
          <a:xfrm>
            <a:off x="83100" y="363500"/>
            <a:ext cx="3001200" cy="1393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Humphreys Peak </a:t>
            </a:r>
            <a:endParaRPr/>
          </a:p>
          <a:p>
            <a:pPr marL="0" lvl="0" indent="0" algn="l" rtl="0">
              <a:spcBef>
                <a:spcPts val="0"/>
              </a:spcBef>
              <a:spcAft>
                <a:spcPts val="0"/>
              </a:spcAft>
              <a:buNone/>
            </a:pPr>
            <a:r>
              <a:rPr lang="en"/>
              <a:t>Activity</a:t>
            </a:r>
            <a:endParaRPr/>
          </a:p>
        </p:txBody>
      </p:sp>
      <p:sp>
        <p:nvSpPr>
          <p:cNvPr id="216" name="Google Shape;216;p39"/>
          <p:cNvSpPr txBox="1"/>
          <p:nvPr/>
        </p:nvSpPr>
        <p:spPr>
          <a:xfrm>
            <a:off x="106300" y="1854350"/>
            <a:ext cx="5232300" cy="30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Open Sans"/>
                <a:ea typeface="Open Sans"/>
                <a:cs typeface="Open Sans"/>
                <a:sym typeface="Open Sans"/>
              </a:rPr>
              <a:t>Things to think about:</a:t>
            </a:r>
            <a:endParaRPr sz="1800">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r>
              <a:rPr lang="en" sz="1800">
                <a:latin typeface="Open Sans"/>
                <a:ea typeface="Open Sans"/>
                <a:cs typeface="Open Sans"/>
                <a:sym typeface="Open Sans"/>
              </a:rPr>
              <a:t>What is different between Mount Chimborazo and Humphreys Peak?</a:t>
            </a:r>
            <a:endParaRPr sz="1800">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a:p>
            <a:pPr marL="0" lvl="0" indent="0" algn="l" rtl="0">
              <a:spcBef>
                <a:spcPts val="0"/>
              </a:spcBef>
              <a:spcAft>
                <a:spcPts val="0"/>
              </a:spcAft>
              <a:buNone/>
            </a:pPr>
            <a:r>
              <a:rPr lang="en" sz="1800">
                <a:solidFill>
                  <a:schemeClr val="dk1"/>
                </a:solidFill>
                <a:latin typeface="Open Sans"/>
                <a:ea typeface="Open Sans"/>
                <a:cs typeface="Open Sans"/>
                <a:sym typeface="Open Sans"/>
              </a:rPr>
              <a:t>What do you think will happen to the plants in the Arctic-Alpine zone?</a:t>
            </a:r>
            <a:endParaRPr sz="1800">
              <a:solidFill>
                <a:schemeClr val="dk1"/>
              </a:solidFill>
              <a:latin typeface="Open Sans"/>
              <a:ea typeface="Open Sans"/>
              <a:cs typeface="Open Sans"/>
              <a:sym typeface="Open Sans"/>
            </a:endParaRPr>
          </a:p>
          <a:p>
            <a:pPr marL="0" lvl="0" indent="0" algn="l" rtl="0">
              <a:spcBef>
                <a:spcPts val="0"/>
              </a:spcBef>
              <a:spcAft>
                <a:spcPts val="0"/>
              </a:spcAft>
              <a:buNone/>
            </a:pPr>
            <a:endParaRPr sz="18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800">
                <a:solidFill>
                  <a:schemeClr val="dk1"/>
                </a:solidFill>
                <a:latin typeface="Open Sans"/>
                <a:ea typeface="Open Sans"/>
                <a:cs typeface="Open Sans"/>
                <a:sym typeface="Open Sans"/>
              </a:rPr>
              <a:t>Is there anything we can do to stop plants from changing life zones? </a:t>
            </a:r>
            <a:endParaRPr sz="1800">
              <a:latin typeface="Open Sans"/>
              <a:ea typeface="Open Sans"/>
              <a:cs typeface="Open Sans"/>
              <a:sym typeface="Open Sans"/>
            </a:endParaRPr>
          </a:p>
        </p:txBody>
      </p:sp>
      <p:pic>
        <p:nvPicPr>
          <p:cNvPr id="217" name="Google Shape;217;p39"/>
          <p:cNvPicPr preferRelativeResize="0"/>
          <p:nvPr/>
        </p:nvPicPr>
        <p:blipFill>
          <a:blip r:embed="rId3">
            <a:alphaModFix/>
          </a:blip>
          <a:stretch>
            <a:fillRect/>
          </a:stretch>
        </p:blipFill>
        <p:spPr>
          <a:xfrm>
            <a:off x="3274225" y="437904"/>
            <a:ext cx="2475038" cy="1625479"/>
          </a:xfrm>
          <a:prstGeom prst="rect">
            <a:avLst/>
          </a:prstGeom>
          <a:noFill/>
          <a:ln>
            <a:noFill/>
          </a:ln>
        </p:spPr>
      </p:pic>
      <p:pic>
        <p:nvPicPr>
          <p:cNvPr id="218" name="Google Shape;218;p39"/>
          <p:cNvPicPr preferRelativeResize="0"/>
          <p:nvPr/>
        </p:nvPicPr>
        <p:blipFill>
          <a:blip r:embed="rId4">
            <a:alphaModFix/>
          </a:blip>
          <a:stretch>
            <a:fillRect/>
          </a:stretch>
        </p:blipFill>
        <p:spPr>
          <a:xfrm>
            <a:off x="6012946" y="1068350"/>
            <a:ext cx="2819350" cy="3715875"/>
          </a:xfrm>
          <a:prstGeom prst="rect">
            <a:avLst/>
          </a:prstGeom>
          <a:noFill/>
          <a:ln>
            <a:noFill/>
          </a:ln>
        </p:spPr>
      </p:pic>
      <p:sp>
        <p:nvSpPr>
          <p:cNvPr id="2" name="TextBox 1">
            <a:extLst>
              <a:ext uri="{FF2B5EF4-FFF2-40B4-BE49-F238E27FC236}">
                <a16:creationId xmlns:a16="http://schemas.microsoft.com/office/drawing/2014/main" xmlns="" id="{AEDBD541-1137-D940-BA0F-C49705BEEED3}"/>
              </a:ext>
            </a:extLst>
          </p:cNvPr>
          <p:cNvSpPr txBox="1"/>
          <p:nvPr/>
        </p:nvSpPr>
        <p:spPr>
          <a:xfrm>
            <a:off x="5853600" y="237600"/>
            <a:ext cx="2978696" cy="861774"/>
          </a:xfrm>
          <a:prstGeom prst="rect">
            <a:avLst/>
          </a:prstGeom>
          <a:noFill/>
        </p:spPr>
        <p:txBody>
          <a:bodyPr wrap="square" rtlCol="0">
            <a:spAutoFit/>
          </a:bodyPr>
          <a:lstStyle/>
          <a:p>
            <a:r>
              <a:rPr lang="en-US" sz="1200" dirty="0"/>
              <a:t>Predicted increase in mean temperature in the Southwest from 2018-2099 based on a high emission scenario: </a:t>
            </a:r>
            <a:r>
              <a:rPr lang="en-US" sz="1200" b="1" dirty="0"/>
              <a:t>7 °F to 15 °F</a:t>
            </a:r>
            <a:r>
              <a:rPr lang="en-US" sz="1200" dirty="0"/>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Final thoughts</a:t>
            </a:r>
            <a:endParaRPr/>
          </a:p>
        </p:txBody>
      </p:sp>
      <p:sp>
        <p:nvSpPr>
          <p:cNvPr id="224" name="Google Shape;224;p40"/>
          <p:cNvSpPr txBox="1">
            <a:spLocks noGrp="1"/>
          </p:cNvSpPr>
          <p:nvPr>
            <p:ph type="body" idx="1"/>
          </p:nvPr>
        </p:nvSpPr>
        <p:spPr>
          <a:xfrm>
            <a:off x="4474225" y="1684799"/>
            <a:ext cx="4358100" cy="2894425"/>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dirty="0"/>
              <a:t>“</a:t>
            </a:r>
            <a:r>
              <a:rPr lang="en" dirty="0">
                <a:solidFill>
                  <a:srgbClr val="2F2E2C"/>
                </a:solidFill>
              </a:rPr>
              <a:t>Everything that he had ever observed fell into place. Nature, Humboldt realized, was a web of life and a global force. He was, a colleague later said, the first to understand that everything was interwoven as with ‘a thousand threads’. This new idea of nature was to change the way people understood the world.” (Wulf) </a:t>
            </a:r>
            <a:endParaRPr dirty="0"/>
          </a:p>
        </p:txBody>
      </p:sp>
      <p:pic>
        <p:nvPicPr>
          <p:cNvPr id="225" name="Google Shape;225;p40"/>
          <p:cNvPicPr preferRelativeResize="0"/>
          <p:nvPr/>
        </p:nvPicPr>
        <p:blipFill rotWithShape="1">
          <a:blip r:embed="rId3">
            <a:alphaModFix/>
          </a:blip>
          <a:srcRect b="7373"/>
          <a:stretch/>
        </p:blipFill>
        <p:spPr>
          <a:xfrm>
            <a:off x="152400" y="1299625"/>
            <a:ext cx="4169425" cy="3353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6"/>
          <p:cNvSpPr txBox="1">
            <a:spLocks noGrp="1"/>
          </p:cNvSpPr>
          <p:nvPr>
            <p:ph type="title"/>
          </p:nvPr>
        </p:nvSpPr>
        <p:spPr>
          <a:xfrm>
            <a:off x="311700" y="1635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Warm-up </a:t>
            </a:r>
            <a:endParaRPr/>
          </a:p>
        </p:txBody>
      </p:sp>
      <p:sp>
        <p:nvSpPr>
          <p:cNvPr id="122" name="Google Shape;122;p26"/>
          <p:cNvSpPr txBox="1">
            <a:spLocks noGrp="1"/>
          </p:cNvSpPr>
          <p:nvPr>
            <p:ph type="body" idx="1"/>
          </p:nvPr>
        </p:nvSpPr>
        <p:spPr>
          <a:xfrm>
            <a:off x="152175" y="1147225"/>
            <a:ext cx="3880500" cy="398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is Alexander von Humboldt? What did he do in 1802? </a:t>
            </a:r>
            <a:endParaRPr/>
          </a:p>
          <a:p>
            <a:pPr marL="0" lvl="0" indent="0" algn="l" rtl="0">
              <a:spcBef>
                <a:spcPts val="1600"/>
              </a:spcBef>
              <a:spcAft>
                <a:spcPts val="0"/>
              </a:spcAft>
              <a:buNone/>
            </a:pPr>
            <a:endParaRPr/>
          </a:p>
          <a:p>
            <a:pPr marL="0" lvl="0" indent="0" algn="l" rtl="0">
              <a:spcBef>
                <a:spcPts val="1600"/>
              </a:spcBef>
              <a:spcAft>
                <a:spcPts val="0"/>
              </a:spcAft>
              <a:buNone/>
            </a:pPr>
            <a:r>
              <a:rPr lang="en"/>
              <a:t>What happened to the vegetation on Mount Chimborazo after 210 years?</a:t>
            </a:r>
            <a:endParaRPr/>
          </a:p>
          <a:p>
            <a:pPr marL="0" lvl="0" indent="0" algn="l" rtl="0">
              <a:spcBef>
                <a:spcPts val="1600"/>
              </a:spcBef>
              <a:spcAft>
                <a:spcPts val="0"/>
              </a:spcAft>
              <a:buNone/>
            </a:pPr>
            <a:endParaRPr/>
          </a:p>
          <a:p>
            <a:pPr marL="0" lvl="0" indent="0" algn="l" rtl="0">
              <a:spcBef>
                <a:spcPts val="1600"/>
              </a:spcBef>
              <a:spcAft>
                <a:spcPts val="0"/>
              </a:spcAft>
              <a:buNone/>
            </a:pPr>
            <a:r>
              <a:rPr lang="en"/>
              <a:t>What caused this change to occur?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123" name="Google Shape;123;p26"/>
          <p:cNvPicPr preferRelativeResize="0"/>
          <p:nvPr/>
        </p:nvPicPr>
        <p:blipFill>
          <a:blip r:embed="rId3">
            <a:alphaModFix/>
          </a:blip>
          <a:stretch>
            <a:fillRect/>
          </a:stretch>
        </p:blipFill>
        <p:spPr>
          <a:xfrm>
            <a:off x="4203086" y="1354300"/>
            <a:ext cx="4787680" cy="2851352"/>
          </a:xfrm>
          <a:prstGeom prst="rect">
            <a:avLst/>
          </a:prstGeom>
          <a:noFill/>
          <a:ln>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Quito Climate data (temp and precip)</a:t>
            </a:r>
            <a:endParaRPr/>
          </a:p>
        </p:txBody>
      </p:sp>
      <p:sp>
        <p:nvSpPr>
          <p:cNvPr id="129" name="Google Shape;129;p27"/>
          <p:cNvSpPr txBox="1">
            <a:spLocks noGrp="1"/>
          </p:cNvSpPr>
          <p:nvPr>
            <p:ph type="body" idx="1"/>
          </p:nvPr>
        </p:nvSpPr>
        <p:spPr>
          <a:xfrm>
            <a:off x="311700" y="1225225"/>
            <a:ext cx="4260300" cy="3354000"/>
          </a:xfrm>
          <a:prstGeom prst="rect">
            <a:avLst/>
          </a:prstGeom>
        </p:spPr>
        <p:txBody>
          <a:bodyPr spcFirstLastPara="1" wrap="square" lIns="91425" tIns="91425" rIns="91425" bIns="91425" anchor="t" anchorCtr="0">
            <a:noAutofit/>
          </a:bodyPr>
          <a:lstStyle/>
          <a:p>
            <a:pPr marL="0" lvl="0" indent="0">
              <a:spcAft>
                <a:spcPts val="1600"/>
              </a:spcAft>
              <a:buNone/>
            </a:pPr>
            <a:r>
              <a:rPr lang="en-US" dirty="0"/>
              <a:t>We have climate data from Ecuador starting in 1866. Since that time, records indicate an increase in mean annual temperature </a:t>
            </a:r>
            <a:r>
              <a:rPr lang="en-US"/>
              <a:t>of </a:t>
            </a:r>
            <a:r>
              <a:rPr lang="en-US" b="1"/>
              <a:t>1.46°</a:t>
            </a:r>
            <a:r>
              <a:rPr lang="en-US" b="1" dirty="0"/>
              <a:t>C</a:t>
            </a:r>
            <a:r>
              <a:rPr lang="en-US" dirty="0"/>
              <a:t>. </a:t>
            </a:r>
          </a:p>
          <a:p>
            <a:pPr marL="0" lvl="0" indent="0">
              <a:spcAft>
                <a:spcPts val="1600"/>
              </a:spcAft>
              <a:buNone/>
            </a:pPr>
            <a:r>
              <a:rPr lang="en-US" dirty="0"/>
              <a:t>In addition, data shows an increase in mean temperatures globally of </a:t>
            </a:r>
            <a:r>
              <a:rPr lang="en-US" b="1" dirty="0"/>
              <a:t>0.26°C </a:t>
            </a:r>
            <a:r>
              <a:rPr lang="en-US" dirty="0"/>
              <a:t>from 1802 through 1866.</a:t>
            </a:r>
          </a:p>
          <a:p>
            <a:pPr marL="0" lvl="0" indent="0">
              <a:spcAft>
                <a:spcPts val="1600"/>
              </a:spcAft>
              <a:buNone/>
            </a:pPr>
            <a:r>
              <a:rPr lang="en-US" dirty="0"/>
              <a:t>We can estimate a total temperature increase from the time of Humboldt’s expedition to be </a:t>
            </a:r>
            <a:r>
              <a:rPr lang="en-US" b="1" u="sng" dirty="0"/>
              <a:t>1.72°C (3.1</a:t>
            </a:r>
            <a:r>
              <a:rPr lang="en-US" b="1" dirty="0"/>
              <a:t>°F)</a:t>
            </a:r>
            <a:endParaRPr dirty="0"/>
          </a:p>
        </p:txBody>
      </p:sp>
      <p:pic>
        <p:nvPicPr>
          <p:cNvPr id="2" name="Picture 1">
            <a:extLst>
              <a:ext uri="{FF2B5EF4-FFF2-40B4-BE49-F238E27FC236}">
                <a16:creationId xmlns:a16="http://schemas.microsoft.com/office/drawing/2014/main" xmlns="" id="{C750A1CE-0C4E-CC49-BC18-53F24635D713}"/>
              </a:ext>
            </a:extLst>
          </p:cNvPr>
          <p:cNvPicPr>
            <a:picLocks noChangeAspect="1"/>
          </p:cNvPicPr>
          <p:nvPr/>
        </p:nvPicPr>
        <p:blipFill>
          <a:blip r:embed="rId3"/>
          <a:stretch>
            <a:fillRect/>
          </a:stretch>
        </p:blipFill>
        <p:spPr>
          <a:xfrm>
            <a:off x="4806400" y="1365525"/>
            <a:ext cx="4025900" cy="3073400"/>
          </a:xfrm>
          <a:prstGeom prst="rect">
            <a:avLst/>
          </a:prstGeom>
          <a:ln>
            <a:solidFill>
              <a:schemeClr val="accent1"/>
            </a:solidFill>
          </a:ln>
        </p:spPr>
      </p:pic>
      <p:sp>
        <p:nvSpPr>
          <p:cNvPr id="4" name="TextBox 3">
            <a:extLst>
              <a:ext uri="{FF2B5EF4-FFF2-40B4-BE49-F238E27FC236}">
                <a16:creationId xmlns:a16="http://schemas.microsoft.com/office/drawing/2014/main" xmlns="" id="{3DA2F240-3F86-B84C-8677-453E2102BE92}"/>
              </a:ext>
            </a:extLst>
          </p:cNvPr>
          <p:cNvSpPr txBox="1"/>
          <p:nvPr/>
        </p:nvSpPr>
        <p:spPr>
          <a:xfrm>
            <a:off x="5839200" y="4438925"/>
            <a:ext cx="2993100" cy="215444"/>
          </a:xfrm>
          <a:prstGeom prst="rect">
            <a:avLst/>
          </a:prstGeom>
          <a:noFill/>
        </p:spPr>
        <p:txBody>
          <a:bodyPr wrap="square" rtlCol="0">
            <a:spAutoFit/>
          </a:bodyPr>
          <a:lstStyle/>
          <a:p>
            <a:pPr algn="r"/>
            <a:r>
              <a:rPr lang="en-US" sz="800" dirty="0"/>
              <a:t>Retrieved from http://</a:t>
            </a:r>
            <a:r>
              <a:rPr lang="en-US" sz="800" dirty="0" err="1"/>
              <a:t>berkeleyearth.lbl.gov</a:t>
            </a:r>
            <a:r>
              <a:rPr lang="en-US" sz="800" dirty="0"/>
              <a:t>/regions/</a:t>
            </a:r>
            <a:r>
              <a:rPr lang="en-US" sz="800" dirty="0" err="1"/>
              <a:t>ecuador</a:t>
            </a:r>
            <a:endParaRPr lang="en-US" sz="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Global temperature increase (1880-2018)</a:t>
            </a:r>
            <a:endParaRPr/>
          </a:p>
        </p:txBody>
      </p:sp>
      <p:pic>
        <p:nvPicPr>
          <p:cNvPr id="135" name="Google Shape;135;p28"/>
          <p:cNvPicPr preferRelativeResize="0"/>
          <p:nvPr/>
        </p:nvPicPr>
        <p:blipFill>
          <a:blip r:embed="rId3">
            <a:alphaModFix/>
          </a:blip>
          <a:stretch>
            <a:fillRect/>
          </a:stretch>
        </p:blipFill>
        <p:spPr>
          <a:xfrm>
            <a:off x="1229225" y="1328925"/>
            <a:ext cx="6380750" cy="3244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causes global temperature increase? </a:t>
            </a:r>
            <a:endParaRPr/>
          </a:p>
        </p:txBody>
      </p:sp>
      <p:sp>
        <p:nvSpPr>
          <p:cNvPr id="141" name="Google Shape;141;p29"/>
          <p:cNvSpPr txBox="1">
            <a:spLocks noGrp="1"/>
          </p:cNvSpPr>
          <p:nvPr>
            <p:ph type="body" idx="1"/>
          </p:nvPr>
        </p:nvSpPr>
        <p:spPr>
          <a:xfrm>
            <a:off x="311700" y="1688125"/>
            <a:ext cx="3069300" cy="2817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More greenhouse gases entering our atmosphere traps more and more heat which causes Earth to warm.</a:t>
            </a:r>
            <a:endParaRPr dirty="0"/>
          </a:p>
        </p:txBody>
      </p:sp>
      <p:pic>
        <p:nvPicPr>
          <p:cNvPr id="142" name="Google Shape;142;p29"/>
          <p:cNvPicPr preferRelativeResize="0"/>
          <p:nvPr/>
        </p:nvPicPr>
        <p:blipFill>
          <a:blip r:embed="rId3">
            <a:alphaModFix/>
          </a:blip>
          <a:stretch>
            <a:fillRect/>
          </a:stretch>
        </p:blipFill>
        <p:spPr>
          <a:xfrm>
            <a:off x="3649975" y="1555600"/>
            <a:ext cx="5090775" cy="3082650"/>
          </a:xfrm>
          <a:prstGeom prst="rect">
            <a:avLst/>
          </a:prstGeom>
          <a:noFill/>
          <a:ln>
            <a:solidFill>
              <a:schemeClr val="accent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311700" y="2397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Main greenhouse gas contributors</a:t>
            </a:r>
            <a:endParaRPr/>
          </a:p>
        </p:txBody>
      </p:sp>
      <p:pic>
        <p:nvPicPr>
          <p:cNvPr id="148" name="Google Shape;148;p30"/>
          <p:cNvPicPr preferRelativeResize="0"/>
          <p:nvPr/>
        </p:nvPicPr>
        <p:blipFill>
          <a:blip r:embed="rId3">
            <a:alphaModFix/>
          </a:blip>
          <a:stretch>
            <a:fillRect/>
          </a:stretch>
        </p:blipFill>
        <p:spPr>
          <a:xfrm>
            <a:off x="1065650" y="1181198"/>
            <a:ext cx="3355100" cy="3706125"/>
          </a:xfrm>
          <a:prstGeom prst="rect">
            <a:avLst/>
          </a:prstGeom>
          <a:noFill/>
          <a:ln>
            <a:noFill/>
          </a:ln>
        </p:spPr>
      </p:pic>
      <p:pic>
        <p:nvPicPr>
          <p:cNvPr id="149" name="Google Shape;149;p30"/>
          <p:cNvPicPr preferRelativeResize="0"/>
          <p:nvPr/>
        </p:nvPicPr>
        <p:blipFill>
          <a:blip r:embed="rId4">
            <a:alphaModFix/>
          </a:blip>
          <a:stretch>
            <a:fillRect/>
          </a:stretch>
        </p:blipFill>
        <p:spPr>
          <a:xfrm>
            <a:off x="4572000" y="1181198"/>
            <a:ext cx="3355100" cy="35310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1"/>
          <p:cNvSpPr txBox="1">
            <a:spLocks noGrp="1"/>
          </p:cNvSpPr>
          <p:nvPr>
            <p:ph type="title"/>
          </p:nvPr>
        </p:nvSpPr>
        <p:spPr>
          <a:xfrm>
            <a:off x="311700" y="208250"/>
            <a:ext cx="7431300" cy="139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Carbon Dioxide (CO2) and Methane (CH4) are the two main contributors</a:t>
            </a:r>
            <a:endParaRPr/>
          </a:p>
        </p:txBody>
      </p:sp>
      <p:sp>
        <p:nvSpPr>
          <p:cNvPr id="155" name="Google Shape;155;p31"/>
          <p:cNvSpPr txBox="1">
            <a:spLocks noGrp="1"/>
          </p:cNvSpPr>
          <p:nvPr>
            <p:ph type="body" idx="1"/>
          </p:nvPr>
        </p:nvSpPr>
        <p:spPr>
          <a:xfrm>
            <a:off x="718800" y="1965600"/>
            <a:ext cx="3853200" cy="3007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What are some human activities that cause such high levels of CO</a:t>
            </a:r>
            <a:r>
              <a:rPr lang="en" baseline="-25000" dirty="0"/>
              <a:t>2</a:t>
            </a:r>
            <a:r>
              <a:rPr lang="en" dirty="0"/>
              <a:t> and CH</a:t>
            </a:r>
            <a:r>
              <a:rPr lang="en" baseline="-25000" dirty="0"/>
              <a:t>4</a:t>
            </a:r>
            <a:r>
              <a:rPr lang="en" dirty="0"/>
              <a:t> to be emitted into our atmosphere?</a:t>
            </a:r>
            <a:endParaRPr dirty="0"/>
          </a:p>
        </p:txBody>
      </p:sp>
      <p:pic>
        <p:nvPicPr>
          <p:cNvPr id="156" name="Google Shape;156;p31"/>
          <p:cNvPicPr preferRelativeResize="0"/>
          <p:nvPr/>
        </p:nvPicPr>
        <p:blipFill>
          <a:blip r:embed="rId3">
            <a:alphaModFix/>
          </a:blip>
          <a:stretch>
            <a:fillRect/>
          </a:stretch>
        </p:blipFill>
        <p:spPr>
          <a:xfrm>
            <a:off x="5405000" y="1604450"/>
            <a:ext cx="2939057" cy="3234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2"/>
          <p:cNvSpPr txBox="1">
            <a:spLocks noGrp="1"/>
          </p:cNvSpPr>
          <p:nvPr>
            <p:ph type="title"/>
          </p:nvPr>
        </p:nvSpPr>
        <p:spPr>
          <a:xfrm>
            <a:off x="311700" y="2397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On the bottom of your Chimborazo graph… </a:t>
            </a:r>
            <a:endParaRPr/>
          </a:p>
        </p:txBody>
      </p:sp>
      <p:sp>
        <p:nvSpPr>
          <p:cNvPr id="162" name="Google Shape;162;p32"/>
          <p:cNvSpPr txBox="1">
            <a:spLocks noGrp="1"/>
          </p:cNvSpPr>
          <p:nvPr>
            <p:ph type="body" idx="1"/>
          </p:nvPr>
        </p:nvSpPr>
        <p:spPr>
          <a:xfrm>
            <a:off x="4221775" y="1438800"/>
            <a:ext cx="4486800" cy="33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Write a paragraph (3-5 sentences) explaining why the vegetation on Chimborazo is shifting upward.</a:t>
            </a:r>
            <a:endParaRPr dirty="0"/>
          </a:p>
          <a:p>
            <a:pPr marL="0" lvl="0" indent="0" algn="l" rtl="0">
              <a:spcBef>
                <a:spcPts val="1600"/>
              </a:spcBef>
              <a:spcAft>
                <a:spcPts val="0"/>
              </a:spcAft>
              <a:buNone/>
            </a:pPr>
            <a:endParaRPr dirty="0"/>
          </a:p>
          <a:p>
            <a:pPr marL="0" lvl="0" indent="0" algn="l" rtl="0">
              <a:spcBef>
                <a:spcPts val="0"/>
              </a:spcBef>
              <a:spcAft>
                <a:spcPts val="0"/>
              </a:spcAft>
              <a:buNone/>
            </a:pPr>
            <a:r>
              <a:rPr lang="en" dirty="0"/>
              <a:t>Be sure to include:</a:t>
            </a:r>
            <a:endParaRPr dirty="0"/>
          </a:p>
          <a:p>
            <a:pPr marL="285750" indent="-285750"/>
            <a:r>
              <a:rPr lang="en" dirty="0"/>
              <a:t>The two research studies conducted on Chimborazo</a:t>
            </a:r>
            <a:endParaRPr dirty="0"/>
          </a:p>
          <a:p>
            <a:pPr marL="285750" indent="-285750"/>
            <a:r>
              <a:rPr lang="en" dirty="0"/>
              <a:t>Plant data</a:t>
            </a:r>
          </a:p>
          <a:p>
            <a:pPr marL="285750" indent="-285750"/>
            <a:r>
              <a:rPr lang="en" dirty="0"/>
              <a:t>Climate data</a:t>
            </a:r>
            <a:endParaRPr dirty="0"/>
          </a:p>
        </p:txBody>
      </p:sp>
      <p:pic>
        <p:nvPicPr>
          <p:cNvPr id="163" name="Google Shape;163;p32"/>
          <p:cNvPicPr preferRelativeResize="0"/>
          <p:nvPr/>
        </p:nvPicPr>
        <p:blipFill>
          <a:blip r:embed="rId3">
            <a:alphaModFix/>
          </a:blip>
          <a:stretch>
            <a:fillRect/>
          </a:stretch>
        </p:blipFill>
        <p:spPr>
          <a:xfrm>
            <a:off x="632342" y="1147225"/>
            <a:ext cx="3085000" cy="3767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3"/>
          <p:cNvSpPr txBox="1">
            <a:spLocks noGrp="1"/>
          </p:cNvSpPr>
          <p:nvPr>
            <p:ph type="title"/>
          </p:nvPr>
        </p:nvSpPr>
        <p:spPr>
          <a:xfrm>
            <a:off x="311700" y="1635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 Hart Merriam (1855-1942)</a:t>
            </a:r>
            <a:endParaRPr/>
          </a:p>
        </p:txBody>
      </p:sp>
      <p:sp>
        <p:nvSpPr>
          <p:cNvPr id="169" name="Google Shape;169;p33"/>
          <p:cNvSpPr txBox="1">
            <a:spLocks noGrp="1"/>
          </p:cNvSpPr>
          <p:nvPr>
            <p:ph type="body" idx="1"/>
          </p:nvPr>
        </p:nvSpPr>
        <p:spPr>
          <a:xfrm>
            <a:off x="311700" y="920425"/>
            <a:ext cx="5551200" cy="186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222222"/>
                </a:solidFill>
                <a:highlight>
                  <a:srgbClr val="FFFFFF"/>
                </a:highlight>
              </a:rPr>
              <a:t>American zoologist, </a:t>
            </a:r>
            <a:r>
              <a:rPr lang="en-US" dirty="0">
                <a:solidFill>
                  <a:srgbClr val="222222"/>
                </a:solidFill>
                <a:highlight>
                  <a:srgbClr val="FFFFFF"/>
                </a:highlight>
              </a:rPr>
              <a:t>mammologist</a:t>
            </a:r>
            <a:r>
              <a:rPr lang="en" dirty="0">
                <a:solidFill>
                  <a:srgbClr val="222222"/>
                </a:solidFill>
                <a:highlight>
                  <a:srgbClr val="FFFFFF"/>
                </a:highlight>
              </a:rPr>
              <a:t>, ornithologist, entomologist, ethnographer, and naturalist.</a:t>
            </a:r>
            <a:endParaRPr dirty="0">
              <a:solidFill>
                <a:srgbClr val="222222"/>
              </a:solidFill>
              <a:highlight>
                <a:srgbClr val="FFFFFF"/>
              </a:highlight>
            </a:endParaRPr>
          </a:p>
          <a:p>
            <a:pPr marL="0" lvl="0" indent="0" algn="l" rtl="0">
              <a:spcBef>
                <a:spcPts val="1600"/>
              </a:spcBef>
              <a:spcAft>
                <a:spcPts val="0"/>
              </a:spcAft>
              <a:buNone/>
            </a:pPr>
            <a:r>
              <a:rPr lang="en" dirty="0">
                <a:solidFill>
                  <a:srgbClr val="222222"/>
                </a:solidFill>
                <a:highlight>
                  <a:srgbClr val="FFFFFF"/>
                </a:highlight>
              </a:rPr>
              <a:t>Developed the </a:t>
            </a:r>
            <a:r>
              <a:rPr lang="en" u="sng" dirty="0">
                <a:solidFill>
                  <a:srgbClr val="222222"/>
                </a:solidFill>
                <a:highlight>
                  <a:srgbClr val="FFFFFF"/>
                </a:highlight>
              </a:rPr>
              <a:t>life zone concept</a:t>
            </a:r>
            <a:r>
              <a:rPr lang="en" dirty="0">
                <a:solidFill>
                  <a:srgbClr val="222222"/>
                </a:solidFill>
                <a:highlight>
                  <a:srgbClr val="FFFFFF"/>
                </a:highlight>
              </a:rPr>
              <a:t> in 1889: </a:t>
            </a:r>
            <a:r>
              <a:rPr lang="en" dirty="0">
                <a:highlight>
                  <a:schemeClr val="lt1"/>
                </a:highlight>
              </a:rPr>
              <a:t>geographic regions are defined by their </a:t>
            </a:r>
            <a:r>
              <a:rPr lang="en" dirty="0">
                <a:solidFill>
                  <a:srgbClr val="222222"/>
                </a:solidFill>
                <a:highlight>
                  <a:schemeClr val="lt1"/>
                </a:highlight>
              </a:rPr>
              <a:t>similar plant and animal communities.</a:t>
            </a:r>
            <a:endParaRPr dirty="0">
              <a:solidFill>
                <a:srgbClr val="222222"/>
              </a:solidFill>
              <a:highlight>
                <a:schemeClr val="lt1"/>
              </a:highlight>
            </a:endParaRPr>
          </a:p>
          <a:p>
            <a:pPr marL="0" lvl="0" indent="0" algn="l" rtl="0">
              <a:spcBef>
                <a:spcPts val="1600"/>
              </a:spcBef>
              <a:spcAft>
                <a:spcPts val="0"/>
              </a:spcAft>
              <a:buNone/>
            </a:pPr>
            <a:endParaRPr dirty="0">
              <a:solidFill>
                <a:srgbClr val="222222"/>
              </a:solidFill>
              <a:highlight>
                <a:srgbClr val="FFFFFF"/>
              </a:highlight>
            </a:endParaRPr>
          </a:p>
          <a:p>
            <a:pPr marL="0" lvl="0" indent="0" algn="l" rtl="0">
              <a:spcBef>
                <a:spcPts val="1600"/>
              </a:spcBef>
              <a:spcAft>
                <a:spcPts val="0"/>
              </a:spcAft>
              <a:buNone/>
            </a:pPr>
            <a:endParaRPr dirty="0">
              <a:solidFill>
                <a:srgbClr val="222222"/>
              </a:solidFill>
              <a:highlight>
                <a:srgbClr val="FFFFFF"/>
              </a:highlight>
            </a:endParaRPr>
          </a:p>
          <a:p>
            <a:pPr marL="0" lvl="0" indent="0" algn="l" rtl="0">
              <a:spcBef>
                <a:spcPts val="1600"/>
              </a:spcBef>
              <a:spcAft>
                <a:spcPts val="1600"/>
              </a:spcAft>
              <a:buNone/>
            </a:pPr>
            <a:endParaRPr dirty="0">
              <a:solidFill>
                <a:srgbClr val="222222"/>
              </a:solidFill>
              <a:highlight>
                <a:srgbClr val="FFFFFF"/>
              </a:highlight>
            </a:endParaRPr>
          </a:p>
        </p:txBody>
      </p:sp>
      <p:sp>
        <p:nvSpPr>
          <p:cNvPr id="170" name="Google Shape;170;p33"/>
          <p:cNvSpPr txBox="1"/>
          <p:nvPr/>
        </p:nvSpPr>
        <p:spPr>
          <a:xfrm>
            <a:off x="514825" y="3193175"/>
            <a:ext cx="2392800" cy="113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222222"/>
                </a:solidFill>
                <a:highlight>
                  <a:srgbClr val="FFFFFF"/>
                </a:highlight>
                <a:latin typeface="Open Sans"/>
                <a:ea typeface="Open Sans"/>
                <a:cs typeface="Open Sans"/>
                <a:sym typeface="Open Sans"/>
              </a:rPr>
              <a:t>The life zone concept was developed on the San Francisco Peaks (Arizona) and are most applicable to western North America.</a:t>
            </a:r>
            <a:endParaRPr dirty="0">
              <a:latin typeface="Open Sans"/>
              <a:ea typeface="Open Sans"/>
              <a:cs typeface="Open Sans"/>
              <a:sym typeface="Open Sans"/>
            </a:endParaRPr>
          </a:p>
        </p:txBody>
      </p:sp>
      <p:pic>
        <p:nvPicPr>
          <p:cNvPr id="171" name="Google Shape;171;p33"/>
          <p:cNvPicPr preferRelativeResize="0"/>
          <p:nvPr/>
        </p:nvPicPr>
        <p:blipFill>
          <a:blip r:embed="rId3">
            <a:alphaModFix/>
          </a:blip>
          <a:stretch>
            <a:fillRect/>
          </a:stretch>
        </p:blipFill>
        <p:spPr>
          <a:xfrm>
            <a:off x="2907625" y="2784213"/>
            <a:ext cx="3128702" cy="2206884"/>
          </a:xfrm>
          <a:prstGeom prst="rect">
            <a:avLst/>
          </a:prstGeom>
          <a:noFill/>
          <a:ln>
            <a:noFill/>
          </a:ln>
        </p:spPr>
      </p:pic>
      <p:pic>
        <p:nvPicPr>
          <p:cNvPr id="172" name="Google Shape;172;p33"/>
          <p:cNvPicPr preferRelativeResize="0"/>
          <p:nvPr/>
        </p:nvPicPr>
        <p:blipFill>
          <a:blip r:embed="rId4">
            <a:alphaModFix/>
          </a:blip>
          <a:stretch>
            <a:fillRect/>
          </a:stretch>
        </p:blipFill>
        <p:spPr>
          <a:xfrm>
            <a:off x="6434375" y="339163"/>
            <a:ext cx="2095500" cy="2943225"/>
          </a:xfrm>
          <a:prstGeom prst="rect">
            <a:avLst/>
          </a:prstGeom>
          <a:noFill/>
          <a:ln>
            <a:noFill/>
          </a:ln>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587</Words>
  <Application>Microsoft Office PowerPoint</Application>
  <PresentationFormat>On-screen Show (16:9)</PresentationFormat>
  <Paragraphs>62</Paragraphs>
  <Slides>15</Slides>
  <Notes>15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Open Sans</vt:lpstr>
      <vt:lpstr>Economica</vt:lpstr>
      <vt:lpstr>Luxe</vt:lpstr>
      <vt:lpstr>Luxe</vt:lpstr>
      <vt:lpstr>Alexander von Humboldt </vt:lpstr>
      <vt:lpstr>Warm-up </vt:lpstr>
      <vt:lpstr>Quito Climate data (temp and precip)</vt:lpstr>
      <vt:lpstr>Global temperature increase (1880-2018)</vt:lpstr>
      <vt:lpstr>What causes global temperature increase? </vt:lpstr>
      <vt:lpstr>Main greenhouse gas contributors</vt:lpstr>
      <vt:lpstr>Carbon Dioxide (CO2) and Methane (CH4) are the two main contributors</vt:lpstr>
      <vt:lpstr>On the bottom of your Chimborazo graph… </vt:lpstr>
      <vt:lpstr>C. Hart Merriam (1855-1942)</vt:lpstr>
      <vt:lpstr>Key Biogeography Concepts</vt:lpstr>
      <vt:lpstr>Biogeography Graphs</vt:lpstr>
      <vt:lpstr>Humphreys Peak Activity</vt:lpstr>
      <vt:lpstr>Humphreys Peak Activity</vt:lpstr>
      <vt:lpstr>Humphreys Peak  Activity</vt:lpstr>
      <vt:lpstr>Final thoughts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Alexander von Humboldt</dc:title>
  <dc:creator>Caroline Barnes</dc:creator>
  <cp:lastModifiedBy>Caroline Barnes</cp:lastModifiedBy>
  <cp:revision>7</cp:revision>
  <dcterms:modified xsi:type="dcterms:W3CDTF">2020-09-02T15:33:10Z</dcterms:modified>
</cp:coreProperties>
</file>